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3930660-E762-44D9-92A0-F74E894655F3}">
  <a:tblStyle styleId="{F3930660-E762-44D9-92A0-F74E894655F3}"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jmcauley.ucsd.edu/data/amaz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lvl="0">
              <a:spcBef>
                <a:spcPts val="0"/>
              </a:spcBef>
              <a:buNone/>
            </a:pPr>
            <a:r>
              <a:rPr lang="en">
                <a:latin typeface="Roboto"/>
                <a:ea typeface="Roboto"/>
                <a:cs typeface="Roboto"/>
                <a:sym typeface="Roboto"/>
              </a:rPr>
              <a:t>UTILITY SCORING OF PRODUCT REVIEWS</a:t>
            </a:r>
          </a:p>
        </p:txBody>
      </p:sp>
      <p:sp>
        <p:nvSpPr>
          <p:cNvPr id="87" name="Shape 87"/>
          <p:cNvSpPr txBox="1"/>
          <p:nvPr>
            <p:ph idx="1" type="subTitle"/>
          </p:nvPr>
        </p:nvSpPr>
        <p:spPr>
          <a:xfrm>
            <a:off x="227600" y="3184400"/>
            <a:ext cx="8625600" cy="1851000"/>
          </a:xfrm>
          <a:prstGeom prst="rect">
            <a:avLst/>
          </a:prstGeom>
        </p:spPr>
        <p:txBody>
          <a:bodyPr anchorCtr="0" anchor="t" bIns="91425" lIns="91425" rIns="91425" wrap="square" tIns="91425">
            <a:noAutofit/>
          </a:bodyPr>
          <a:lstStyle/>
          <a:p>
            <a:pPr indent="0" lvl="0" marL="0" rtl="0">
              <a:spcBef>
                <a:spcPts val="0"/>
              </a:spcBef>
              <a:buNone/>
            </a:pPr>
            <a:r>
              <a:rPr b="1" lang="en">
                <a:solidFill>
                  <a:srgbClr val="000000"/>
                </a:solidFill>
                <a:latin typeface="Arial"/>
                <a:ea typeface="Arial"/>
                <a:cs typeface="Arial"/>
                <a:sym typeface="Arial"/>
              </a:rPr>
              <a:t>Team MARS								Instructor	Dr.Vineet Gandhi		M.Sravan									TA			Aryaman Gupta</a:t>
            </a:r>
          </a:p>
          <a:p>
            <a:pPr lvl="0">
              <a:spcBef>
                <a:spcPts val="0"/>
              </a:spcBef>
              <a:buNone/>
            </a:pPr>
            <a:r>
              <a:rPr b="1" lang="en">
                <a:solidFill>
                  <a:srgbClr val="000000"/>
                </a:solidFill>
                <a:latin typeface="Arial"/>
                <a:ea typeface="Arial"/>
                <a:cs typeface="Arial"/>
                <a:sym typeface="Arial"/>
              </a:rPr>
              <a:t>Akhil.R</a:t>
            </a:r>
          </a:p>
          <a:p>
            <a:pPr lvl="0">
              <a:spcBef>
                <a:spcPts val="0"/>
              </a:spcBef>
              <a:buNone/>
            </a:pPr>
            <a:r>
              <a:rPr b="1" lang="en">
                <a:solidFill>
                  <a:srgbClr val="000000"/>
                </a:solidFill>
                <a:latin typeface="Arial"/>
                <a:ea typeface="Arial"/>
                <a:cs typeface="Arial"/>
                <a:sym typeface="Arial"/>
              </a:rPr>
              <a:t>Rama Rohit Reddy.G</a:t>
            </a:r>
          </a:p>
          <a:p>
            <a:pPr lvl="0">
              <a:spcBef>
                <a:spcPts val="0"/>
              </a:spcBef>
              <a:buNone/>
            </a:pPr>
            <a:r>
              <a:rPr b="1" lang="en">
                <a:solidFill>
                  <a:srgbClr val="000000"/>
                </a:solidFill>
                <a:latin typeface="Arial"/>
                <a:ea typeface="Arial"/>
                <a:cs typeface="Arial"/>
                <a:sym typeface="Arial"/>
              </a:rPr>
              <a:t>Sudheer.A</a:t>
            </a:r>
          </a:p>
          <a:p>
            <a:pPr lvl="0">
              <a:spcBef>
                <a:spcPts val="0"/>
              </a:spcBef>
              <a:buNone/>
            </a:pPr>
            <a:r>
              <a:t/>
            </a:r>
            <a:endParaRPr b="1">
              <a:solidFill>
                <a:srgbClr val="000000"/>
              </a:solidFill>
              <a:latin typeface="Arial"/>
              <a:ea typeface="Arial"/>
              <a:cs typeface="Arial"/>
              <a:sym typeface="Arial"/>
            </a:endParaRPr>
          </a:p>
          <a:p>
            <a:pPr lvl="0">
              <a:spcBef>
                <a:spcPts val="0"/>
              </a:spcBef>
              <a:buNone/>
            </a:pPr>
            <a:r>
              <a:t/>
            </a:r>
            <a:endParaRPr b="1">
              <a:solidFill>
                <a:srgbClr val="000000"/>
              </a:solidFill>
              <a:latin typeface="Arial"/>
              <a:ea typeface="Arial"/>
              <a:cs typeface="Arial"/>
              <a:sym typeface="Arial"/>
            </a:endParaRPr>
          </a:p>
          <a:p>
            <a:pPr lvl="0">
              <a:spcBef>
                <a:spcPts val="0"/>
              </a:spcBef>
              <a:buNone/>
            </a:pPr>
            <a:r>
              <a:t/>
            </a:r>
            <a:endParaRPr b="1">
              <a:solidFill>
                <a:srgbClr val="000000"/>
              </a:solidFill>
              <a:latin typeface="Arial"/>
              <a:ea typeface="Arial"/>
              <a:cs typeface="Arial"/>
              <a:sym typeface="Arial"/>
            </a:endParaRPr>
          </a:p>
          <a:p>
            <a:pPr lvl="0" rtl="0">
              <a:spcBef>
                <a:spcPts val="0"/>
              </a:spcBef>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Learning Algorithms</a:t>
            </a:r>
          </a:p>
        </p:txBody>
      </p:sp>
      <p:sp>
        <p:nvSpPr>
          <p:cNvPr id="141" name="Shape 141"/>
          <p:cNvSpPr txBox="1"/>
          <p:nvPr>
            <p:ph idx="1" type="body"/>
          </p:nvPr>
        </p:nvSpPr>
        <p:spPr>
          <a:xfrm>
            <a:off x="729325" y="2078875"/>
            <a:ext cx="7944300" cy="2261100"/>
          </a:xfrm>
          <a:prstGeom prst="rect">
            <a:avLst/>
          </a:prstGeom>
        </p:spPr>
        <p:txBody>
          <a:bodyPr anchorCtr="0" anchor="t" bIns="91425" lIns="91425" rIns="91425" wrap="square" tIns="91425">
            <a:noAutofit/>
          </a:bodyPr>
          <a:lstStyle/>
          <a:p>
            <a:pPr indent="-311150" lvl="0" marL="457200" marR="0" rtl="0" algn="l">
              <a:lnSpc>
                <a:spcPct val="115000"/>
              </a:lnSpc>
              <a:spcBef>
                <a:spcPts val="0"/>
              </a:spcBef>
              <a:spcAft>
                <a:spcPts val="0"/>
              </a:spcAft>
              <a:buClr>
                <a:schemeClr val="accent1"/>
              </a:buClr>
              <a:buSzPct val="100000"/>
              <a:buFont typeface="Lato"/>
              <a:buChar char="●"/>
            </a:pPr>
            <a:r>
              <a:rPr lang="en"/>
              <a:t>Support Vector Regression (-SVR)</a:t>
            </a:r>
            <a:br>
              <a:rPr lang="en"/>
            </a:br>
          </a:p>
          <a:p>
            <a:pPr indent="-311150" lvl="0" marL="457200" marR="0" rtl="0" algn="l">
              <a:lnSpc>
                <a:spcPct val="115000"/>
              </a:lnSpc>
              <a:spcBef>
                <a:spcPts val="0"/>
              </a:spcBef>
              <a:spcAft>
                <a:spcPts val="1600"/>
              </a:spcAft>
              <a:buSzPct val="100000"/>
              <a:buChar char="●"/>
            </a:pPr>
            <a:r>
              <a:rPr lang="en"/>
              <a:t>Simple linear regression (SLR)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Evaluation metrics</a:t>
            </a:r>
          </a:p>
        </p:txBody>
      </p:sp>
      <p:sp>
        <p:nvSpPr>
          <p:cNvPr id="147" name="Shape 147"/>
          <p:cNvSpPr txBox="1"/>
          <p:nvPr>
            <p:ph idx="1" type="body"/>
          </p:nvPr>
        </p:nvSpPr>
        <p:spPr>
          <a:xfrm>
            <a:off x="729325" y="2078875"/>
            <a:ext cx="7944300" cy="3064500"/>
          </a:xfrm>
          <a:prstGeom prst="rect">
            <a:avLst/>
          </a:prstGeom>
        </p:spPr>
        <p:txBody>
          <a:bodyPr anchorCtr="0" anchor="t" bIns="91425" lIns="91425" rIns="91425" wrap="square" tIns="91425">
            <a:noAutofit/>
          </a:bodyPr>
          <a:lstStyle/>
          <a:p>
            <a:pPr indent="-311150" lvl="0" marL="457200" rtl="0">
              <a:spcBef>
                <a:spcPts val="0"/>
              </a:spcBef>
              <a:spcAft>
                <a:spcPts val="0"/>
              </a:spcAft>
              <a:buSzPct val="92857"/>
              <a:buChar char="●"/>
            </a:pP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Squared correlation coefficient</a:t>
            </a:r>
            <a:br>
              <a:rPr lang="en" sz="1400">
                <a:solidFill>
                  <a:srgbClr val="000000"/>
                </a:solidFill>
                <a:latin typeface="Arial"/>
                <a:ea typeface="Arial"/>
                <a:cs typeface="Arial"/>
                <a:sym typeface="Arial"/>
              </a:rPr>
            </a:br>
            <a:r>
              <a:rPr lang="en">
                <a:solidFill>
                  <a:srgbClr val="000000"/>
                </a:solidFill>
                <a:latin typeface="Arial"/>
                <a:ea typeface="Arial"/>
                <a:cs typeface="Arial"/>
                <a:sym typeface="Arial"/>
              </a:rPr>
              <a:t>Squared correlation coefficient is a statistic that will give some information about the goodness of fit of a model. In regression, the R2 coefficient of determination is a statistical measure of how well the regression line approximates the real data points.</a:t>
            </a:r>
            <a:br>
              <a:rPr lang="en">
                <a:solidFill>
                  <a:srgbClr val="000000"/>
                </a:solidFill>
                <a:latin typeface="Arial"/>
                <a:ea typeface="Arial"/>
                <a:cs typeface="Arial"/>
                <a:sym typeface="Arial"/>
              </a:rPr>
            </a:br>
            <a:br>
              <a:rPr lang="en">
                <a:solidFill>
                  <a:srgbClr val="000000"/>
                </a:solidFill>
                <a:latin typeface="Arial"/>
                <a:ea typeface="Arial"/>
                <a:cs typeface="Arial"/>
                <a:sym typeface="Arial"/>
              </a:rPr>
            </a:br>
            <a:br>
              <a:rPr lang="en">
                <a:solidFill>
                  <a:srgbClr val="000000"/>
                </a:solidFill>
                <a:latin typeface="Arial"/>
                <a:ea typeface="Arial"/>
                <a:cs typeface="Arial"/>
                <a:sym typeface="Arial"/>
              </a:rPr>
            </a:br>
            <a:br>
              <a:rPr lang="en">
                <a:solidFill>
                  <a:srgbClr val="000000"/>
                </a:solidFill>
                <a:latin typeface="Arial"/>
                <a:ea typeface="Arial"/>
                <a:cs typeface="Arial"/>
                <a:sym typeface="Arial"/>
              </a:rPr>
            </a:br>
            <a:br>
              <a:rPr lang="en">
                <a:solidFill>
                  <a:srgbClr val="000000"/>
                </a:solidFill>
                <a:latin typeface="Arial"/>
                <a:ea typeface="Arial"/>
                <a:cs typeface="Arial"/>
                <a:sym typeface="Arial"/>
              </a:rPr>
            </a:br>
          </a:p>
          <a:p>
            <a:pPr indent="-311150" lvl="0" marL="457200" rtl="0">
              <a:spcBef>
                <a:spcPts val="0"/>
              </a:spcBef>
              <a:spcAft>
                <a:spcPts val="0"/>
              </a:spcAft>
              <a:buSzPct val="92857"/>
              <a:buChar char="●"/>
            </a:pPr>
            <a:r>
              <a:rPr b="1" lang="en" sz="1400">
                <a:solidFill>
                  <a:srgbClr val="000000"/>
                </a:solidFill>
                <a:latin typeface="Arial"/>
                <a:ea typeface="Arial"/>
                <a:cs typeface="Arial"/>
                <a:sym typeface="Arial"/>
              </a:rPr>
              <a:t>Mean Square Error</a:t>
            </a:r>
            <a:br>
              <a:rPr b="1" lang="en" sz="1400">
                <a:solidFill>
                  <a:srgbClr val="000000"/>
                </a:solidFill>
                <a:latin typeface="Arial"/>
                <a:ea typeface="Arial"/>
                <a:cs typeface="Arial"/>
                <a:sym typeface="Arial"/>
              </a:rPr>
            </a:br>
            <a:br>
              <a:rPr b="1" lang="en" sz="1400">
                <a:solidFill>
                  <a:srgbClr val="000000"/>
                </a:solidFill>
                <a:latin typeface="Arial"/>
                <a:ea typeface="Arial"/>
                <a:cs typeface="Arial"/>
                <a:sym typeface="Arial"/>
              </a:rPr>
            </a:br>
          </a:p>
        </p:txBody>
      </p:sp>
      <p:pic>
        <p:nvPicPr>
          <p:cNvPr id="148" name="Shape 148"/>
          <p:cNvPicPr preferRelativeResize="0"/>
          <p:nvPr/>
        </p:nvPicPr>
        <p:blipFill>
          <a:blip r:embed="rId3">
            <a:alphaModFix/>
          </a:blip>
          <a:stretch>
            <a:fillRect/>
          </a:stretch>
        </p:blipFill>
        <p:spPr>
          <a:xfrm>
            <a:off x="2550175" y="3158688"/>
            <a:ext cx="3305175" cy="904875"/>
          </a:xfrm>
          <a:prstGeom prst="rect">
            <a:avLst/>
          </a:prstGeom>
          <a:noFill/>
          <a:ln>
            <a:noFill/>
          </a:ln>
        </p:spPr>
      </p:pic>
      <p:pic>
        <p:nvPicPr>
          <p:cNvPr id="149" name="Shape 149"/>
          <p:cNvPicPr preferRelativeResize="0"/>
          <p:nvPr/>
        </p:nvPicPr>
        <p:blipFill>
          <a:blip r:embed="rId4">
            <a:alphaModFix/>
          </a:blip>
          <a:stretch>
            <a:fillRect/>
          </a:stretch>
        </p:blipFill>
        <p:spPr>
          <a:xfrm>
            <a:off x="3427600" y="4465700"/>
            <a:ext cx="20193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Experiments</a:t>
            </a:r>
          </a:p>
        </p:txBody>
      </p:sp>
      <p:sp>
        <p:nvSpPr>
          <p:cNvPr id="155" name="Shape 155"/>
          <p:cNvSpPr txBox="1"/>
          <p:nvPr>
            <p:ph idx="1" type="body"/>
          </p:nvPr>
        </p:nvSpPr>
        <p:spPr>
          <a:xfrm>
            <a:off x="729450" y="1935300"/>
            <a:ext cx="7944300" cy="3208200"/>
          </a:xfrm>
          <a:prstGeom prst="rect">
            <a:avLst/>
          </a:prstGeom>
        </p:spPr>
        <p:txBody>
          <a:bodyPr anchorCtr="0" anchor="t" bIns="91425" lIns="91425" rIns="91425" wrap="square" tIns="91425">
            <a:noAutofit/>
          </a:bodyPr>
          <a:lstStyle/>
          <a:p>
            <a:pPr indent="-317500" lvl="0" marL="457200" rtl="0">
              <a:spcBef>
                <a:spcPts val="0"/>
              </a:spcBef>
              <a:spcAft>
                <a:spcPts val="0"/>
              </a:spcAft>
              <a:buSzPct val="100000"/>
            </a:pPr>
            <a:r>
              <a:rPr b="1" lang="en" sz="1400"/>
              <a:t>Utility Score Prediction with known category</a:t>
            </a:r>
          </a:p>
          <a:p>
            <a:pPr indent="-311150" lvl="1" marL="914400" rtl="0">
              <a:spcBef>
                <a:spcPts val="0"/>
              </a:spcBef>
              <a:spcAft>
                <a:spcPts val="0"/>
              </a:spcAft>
              <a:buSzPct val="100000"/>
            </a:pPr>
            <a:r>
              <a:rPr lang="en" sz="1300"/>
              <a:t>Train the models to predict utility scores using three types of features separately:</a:t>
            </a:r>
          </a:p>
          <a:p>
            <a:pPr indent="-311150" lvl="2" marL="1371600" rtl="0">
              <a:spcBef>
                <a:spcPts val="0"/>
              </a:spcBef>
              <a:spcAft>
                <a:spcPts val="0"/>
              </a:spcAft>
              <a:buSzPct val="100000"/>
            </a:pPr>
            <a:r>
              <a:rPr lang="en" sz="1300"/>
              <a:t>Lexical similarity</a:t>
            </a:r>
          </a:p>
          <a:p>
            <a:pPr indent="-311150" lvl="2" marL="1371600" rtl="0">
              <a:spcBef>
                <a:spcPts val="0"/>
              </a:spcBef>
              <a:spcAft>
                <a:spcPts val="0"/>
              </a:spcAft>
              <a:buSzPct val="100000"/>
            </a:pPr>
            <a:r>
              <a:rPr lang="en" sz="1300"/>
              <a:t>Shallow syntactic</a:t>
            </a:r>
          </a:p>
          <a:p>
            <a:pPr indent="-311150" lvl="2" marL="1371600" rtl="0">
              <a:spcBef>
                <a:spcPts val="0"/>
              </a:spcBef>
              <a:spcAft>
                <a:spcPts val="0"/>
              </a:spcAft>
              <a:buSzPct val="100000"/>
            </a:pPr>
            <a:r>
              <a:rPr lang="en" sz="1300"/>
              <a:t>lexical subjective</a:t>
            </a:r>
          </a:p>
          <a:p>
            <a:pPr indent="-311150" lvl="1" marL="914400" rtl="0">
              <a:spcBef>
                <a:spcPts val="0"/>
              </a:spcBef>
              <a:spcAft>
                <a:spcPts val="0"/>
              </a:spcAft>
              <a:buSzPct val="100000"/>
            </a:pPr>
            <a:r>
              <a:rPr lang="en" sz="1300"/>
              <a:t>Combining Shallow syntactic and lexical subjective features to predict the score of a review.</a:t>
            </a:r>
          </a:p>
          <a:p>
            <a:pPr indent="-311150" lvl="1" marL="914400" rtl="0">
              <a:spcBef>
                <a:spcPts val="0"/>
              </a:spcBef>
              <a:spcAft>
                <a:spcPts val="0"/>
              </a:spcAft>
              <a:buSzPct val="100000"/>
            </a:pPr>
            <a:r>
              <a:rPr lang="en" sz="1300"/>
              <a:t>Combining all the above features to predict the score of a review with known category.</a:t>
            </a:r>
          </a:p>
          <a:p>
            <a:pPr lvl="0" marR="0" rtl="0" algn="l">
              <a:lnSpc>
                <a:spcPct val="115000"/>
              </a:lnSpc>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Experiments(Continued)</a:t>
            </a:r>
          </a:p>
        </p:txBody>
      </p:sp>
      <p:sp>
        <p:nvSpPr>
          <p:cNvPr id="161" name="Shape 161"/>
          <p:cNvSpPr txBox="1"/>
          <p:nvPr>
            <p:ph idx="1" type="body"/>
          </p:nvPr>
        </p:nvSpPr>
        <p:spPr>
          <a:xfrm>
            <a:off x="729450" y="1935300"/>
            <a:ext cx="7944300" cy="3208200"/>
          </a:xfrm>
          <a:prstGeom prst="rect">
            <a:avLst/>
          </a:prstGeom>
        </p:spPr>
        <p:txBody>
          <a:bodyPr anchorCtr="0" anchor="t" bIns="91425" lIns="91425" rIns="91425" wrap="square" tIns="91425">
            <a:noAutofit/>
          </a:bodyPr>
          <a:lstStyle/>
          <a:p>
            <a:pPr indent="-317500" lvl="0" marL="457200" rtl="0">
              <a:spcBef>
                <a:spcPts val="0"/>
              </a:spcBef>
              <a:spcAft>
                <a:spcPts val="0"/>
              </a:spcAft>
              <a:buSzPct val="100000"/>
            </a:pPr>
            <a:r>
              <a:rPr b="1" lang="en" sz="1400"/>
              <a:t>Prediction of category of an unknown review</a:t>
            </a:r>
          </a:p>
          <a:p>
            <a:pPr indent="-298450" lvl="1" marL="914400" rtl="0">
              <a:spcBef>
                <a:spcPts val="0"/>
              </a:spcBef>
              <a:spcAft>
                <a:spcPts val="0"/>
              </a:spcAft>
              <a:buSzPct val="84615"/>
            </a:pPr>
            <a:r>
              <a:rPr lang="en"/>
              <a:t> </a:t>
            </a:r>
            <a:r>
              <a:rPr lang="en" sz="1300"/>
              <a:t>Train a neural network to predict  the category of a review with unknown category.</a:t>
            </a:r>
          </a:p>
          <a:p>
            <a:pPr indent="-311150" lvl="1" marL="914400" rtl="0">
              <a:spcBef>
                <a:spcPts val="0"/>
              </a:spcBef>
              <a:spcAft>
                <a:spcPts val="0"/>
              </a:spcAft>
              <a:buSzPct val="100000"/>
            </a:pPr>
            <a:r>
              <a:rPr lang="en" sz="1300"/>
              <a:t>Using specific adjectives and their count as features to predict category.</a:t>
            </a:r>
          </a:p>
          <a:p>
            <a:pPr indent="-311150" lvl="1" marL="914400" rtl="0">
              <a:spcBef>
                <a:spcPts val="0"/>
              </a:spcBef>
              <a:spcAft>
                <a:spcPts val="0"/>
              </a:spcAft>
              <a:buSzPct val="100000"/>
            </a:pPr>
            <a:r>
              <a:rPr lang="en" sz="1300"/>
              <a:t>Voted Classifier of models to predict category:</a:t>
            </a:r>
          </a:p>
          <a:p>
            <a:pPr indent="-311150" lvl="2" marL="1371600" rtl="0">
              <a:spcBef>
                <a:spcPts val="0"/>
              </a:spcBef>
              <a:spcAft>
                <a:spcPts val="0"/>
              </a:spcAft>
              <a:buSzPct val="100000"/>
            </a:pPr>
            <a:r>
              <a:rPr lang="en" sz="1300"/>
              <a:t>Decision Tree</a:t>
            </a:r>
          </a:p>
          <a:p>
            <a:pPr indent="-311150" lvl="2" marL="1371600" rtl="0">
              <a:spcBef>
                <a:spcPts val="0"/>
              </a:spcBef>
              <a:spcAft>
                <a:spcPts val="0"/>
              </a:spcAft>
              <a:buSzPct val="100000"/>
            </a:pPr>
            <a:r>
              <a:rPr lang="en" sz="1300"/>
              <a:t>Naive Bayes</a:t>
            </a:r>
          </a:p>
          <a:p>
            <a:pPr indent="-311150" lvl="2" marL="1371600" rtl="0">
              <a:spcBef>
                <a:spcPts val="0"/>
              </a:spcBef>
              <a:spcAft>
                <a:spcPts val="0"/>
              </a:spcAft>
              <a:buSzPct val="100000"/>
            </a:pPr>
            <a:r>
              <a:rPr lang="en" sz="1300"/>
              <a:t>SVM </a:t>
            </a:r>
          </a:p>
          <a:p>
            <a:pPr indent="-311150" lvl="2" marL="1371600" rtl="0">
              <a:spcBef>
                <a:spcPts val="0"/>
              </a:spcBef>
              <a:spcAft>
                <a:spcPts val="0"/>
              </a:spcAft>
              <a:buSzPct val="100000"/>
            </a:pPr>
            <a:r>
              <a:rPr lang="en" sz="1300"/>
              <a:t>Logistic Regression</a:t>
            </a:r>
          </a:p>
          <a:p>
            <a:pPr indent="-311150" lvl="0" marL="457200" rtl="0">
              <a:spcBef>
                <a:spcPts val="0"/>
              </a:spcBef>
              <a:spcAft>
                <a:spcPts val="0"/>
              </a:spcAft>
              <a:buSzPct val="100000"/>
            </a:pPr>
            <a:r>
              <a:rPr lang="en"/>
              <a:t>Once The category is predicted, it is considered as a known category and the previous experiments are repeated.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Experiments(Continued)</a:t>
            </a:r>
          </a:p>
        </p:txBody>
      </p:sp>
      <p:sp>
        <p:nvSpPr>
          <p:cNvPr id="167" name="Shape 167"/>
          <p:cNvSpPr txBox="1"/>
          <p:nvPr>
            <p:ph idx="1" type="body"/>
          </p:nvPr>
        </p:nvSpPr>
        <p:spPr>
          <a:xfrm>
            <a:off x="729450" y="1935300"/>
            <a:ext cx="7944300" cy="3208200"/>
          </a:xfrm>
          <a:prstGeom prst="rect">
            <a:avLst/>
          </a:prstGeom>
        </p:spPr>
        <p:txBody>
          <a:bodyPr anchorCtr="0" anchor="t" bIns="91425" lIns="91425" rIns="91425" wrap="square" tIns="91425">
            <a:noAutofit/>
          </a:bodyPr>
          <a:lstStyle/>
          <a:p>
            <a:pPr indent="-311150" lvl="0" marL="457200" rtl="0">
              <a:spcBef>
                <a:spcPts val="0"/>
              </a:spcBef>
              <a:spcAft>
                <a:spcPts val="0"/>
              </a:spcAft>
              <a:buSzPct val="92857"/>
            </a:pPr>
            <a:r>
              <a:rPr b="1" lang="en" sz="1400"/>
              <a:t>Prediction of category of an unknown review:</a:t>
            </a:r>
          </a:p>
          <a:p>
            <a:pPr indent="0" lvl="0" marL="457200" rtl="0">
              <a:spcBef>
                <a:spcPts val="0"/>
              </a:spcBef>
              <a:spcAft>
                <a:spcPts val="0"/>
              </a:spcAft>
              <a:buNone/>
            </a:pPr>
            <a:r>
              <a:rPr lang="en" sz="1400"/>
              <a:t>Instead of predicting the category of review , we trained a regression model using reviews from all the categories.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Results</a:t>
            </a:r>
          </a:p>
        </p:txBody>
      </p:sp>
      <p:sp>
        <p:nvSpPr>
          <p:cNvPr id="173" name="Shape 173"/>
          <p:cNvSpPr txBox="1"/>
          <p:nvPr>
            <p:ph idx="1" type="body"/>
          </p:nvPr>
        </p:nvSpPr>
        <p:spPr>
          <a:xfrm>
            <a:off x="729450" y="1786075"/>
            <a:ext cx="8326500" cy="831300"/>
          </a:xfrm>
          <a:prstGeom prst="rect">
            <a:avLst/>
          </a:prstGeom>
        </p:spPr>
        <p:txBody>
          <a:bodyPr anchorCtr="0" anchor="t" bIns="91425" lIns="91425" rIns="91425" wrap="square" tIns="91425">
            <a:noAutofit/>
          </a:bodyPr>
          <a:lstStyle/>
          <a:p>
            <a:pPr lvl="0" rtl="0">
              <a:spcBef>
                <a:spcPts val="0"/>
              </a:spcBef>
              <a:spcAft>
                <a:spcPts val="0"/>
              </a:spcAft>
              <a:buNone/>
            </a:pPr>
            <a:r>
              <a:rPr lang="en"/>
              <a:t>Some of the scores predicted and their errors are given below in the table and their corresponding graphs in the next few slides. All results are clearly given in report again.</a:t>
            </a:r>
            <a:br>
              <a:rPr lang="en"/>
            </a:br>
            <a:r>
              <a:rPr b="1" lang="en"/>
              <a:t>EXPERIMENT 1(known categories)</a:t>
            </a:r>
          </a:p>
        </p:txBody>
      </p:sp>
      <p:graphicFrame>
        <p:nvGraphicFramePr>
          <p:cNvPr id="174" name="Shape 174"/>
          <p:cNvGraphicFramePr/>
          <p:nvPr/>
        </p:nvGraphicFramePr>
        <p:xfrm>
          <a:off x="952500" y="2661350"/>
          <a:ext cx="3000000" cy="3000000"/>
        </p:xfrm>
        <a:graphic>
          <a:graphicData uri="http://schemas.openxmlformats.org/drawingml/2006/table">
            <a:tbl>
              <a:tblPr>
                <a:noFill/>
                <a:tableStyleId>{F3930660-E762-44D9-92A0-F74E894655F3}</a:tableStyleId>
              </a:tblPr>
              <a:tblGrid>
                <a:gridCol w="1447800"/>
                <a:gridCol w="1447800"/>
                <a:gridCol w="1447800"/>
                <a:gridCol w="1447800"/>
                <a:gridCol w="1447800"/>
              </a:tblGrid>
              <a:tr h="381000">
                <a:tc>
                  <a:txBody>
                    <a:bodyPr>
                      <a:noAutofit/>
                    </a:bodyPr>
                    <a:lstStyle/>
                    <a:p>
                      <a:pPr lvl="0" rtl="0">
                        <a:spcBef>
                          <a:spcPts val="0"/>
                        </a:spcBef>
                        <a:buNone/>
                      </a:pPr>
                      <a:r>
                        <a:rPr lang="en" sz="1100">
                          <a:solidFill>
                            <a:srgbClr val="222222"/>
                          </a:solidFill>
                          <a:highlight>
                            <a:srgbClr val="FFFFFF"/>
                          </a:highlight>
                        </a:rPr>
                        <a:t>Type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SLR(SCC)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SLR(MSE)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Automotives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0.0135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0.0518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0.0081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0.0458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Beauty</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0.0308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0.0386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0.0056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0.0403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Office Products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0.027</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0.013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0.0006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Pet Supplies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0.025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0.027</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0.0001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0.02976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Clothing Shoes and Jewellery</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0.0032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0.0156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0.0005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0.019</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272" l="7000" r="7631" t="6493"/>
          <a:stretch/>
        </p:blipFill>
        <p:spPr>
          <a:xfrm>
            <a:off x="451450" y="1560600"/>
            <a:ext cx="4018976" cy="3257025"/>
          </a:xfrm>
          <a:prstGeom prst="rect">
            <a:avLst/>
          </a:prstGeom>
          <a:noFill/>
          <a:ln>
            <a:noFill/>
          </a:ln>
        </p:spPr>
      </p:pic>
      <p:pic>
        <p:nvPicPr>
          <p:cNvPr id="180" name="Shape 180"/>
          <p:cNvPicPr preferRelativeResize="0"/>
          <p:nvPr/>
        </p:nvPicPr>
        <p:blipFill rotWithShape="1">
          <a:blip r:embed="rId4">
            <a:alphaModFix/>
          </a:blip>
          <a:srcRect b="4542" l="5799" r="5657" t="5318"/>
          <a:stretch/>
        </p:blipFill>
        <p:spPr>
          <a:xfrm>
            <a:off x="4740400" y="1613000"/>
            <a:ext cx="4128574" cy="3152225"/>
          </a:xfrm>
          <a:prstGeom prst="rect">
            <a:avLst/>
          </a:prstGeom>
          <a:noFill/>
          <a:ln>
            <a:noFill/>
          </a:ln>
        </p:spPr>
      </p:pic>
      <p:sp>
        <p:nvSpPr>
          <p:cNvPr id="181" name="Shape 181"/>
          <p:cNvSpPr txBox="1"/>
          <p:nvPr/>
        </p:nvSpPr>
        <p:spPr>
          <a:xfrm>
            <a:off x="1056100" y="1281000"/>
            <a:ext cx="7126800" cy="279600"/>
          </a:xfrm>
          <a:prstGeom prst="rect">
            <a:avLst/>
          </a:prstGeom>
          <a:noFill/>
          <a:ln>
            <a:noFill/>
          </a:ln>
        </p:spPr>
        <p:txBody>
          <a:bodyPr anchorCtr="0" anchor="t" bIns="91425" lIns="91425" rIns="91425" wrap="square" tIns="91425">
            <a:noAutofit/>
          </a:bodyPr>
          <a:lstStyle/>
          <a:p>
            <a:pPr lvl="0">
              <a:spcBef>
                <a:spcPts val="0"/>
              </a:spcBef>
              <a:buNone/>
            </a:pPr>
            <a:r>
              <a:rPr lang="en"/>
              <a:t>      Digital Music (SLR)						            Movies and TV(SLR)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nvSpPr>
        <p:spPr>
          <a:xfrm>
            <a:off x="1056100" y="1281000"/>
            <a:ext cx="7126800" cy="279600"/>
          </a:xfrm>
          <a:prstGeom prst="rect">
            <a:avLst/>
          </a:prstGeom>
          <a:noFill/>
          <a:ln>
            <a:noFill/>
          </a:ln>
        </p:spPr>
        <p:txBody>
          <a:bodyPr anchorCtr="0" anchor="t" bIns="91425" lIns="91425" rIns="91425" wrap="square" tIns="91425">
            <a:noAutofit/>
          </a:bodyPr>
          <a:lstStyle/>
          <a:p>
            <a:pPr lvl="0" rtl="0">
              <a:spcBef>
                <a:spcPts val="0"/>
              </a:spcBef>
              <a:buNone/>
            </a:pPr>
            <a:r>
              <a:rPr lang="en"/>
              <a:t>      Video Games(SLR)					            Apps for Android(SVR)</a:t>
            </a:r>
          </a:p>
        </p:txBody>
      </p:sp>
      <p:pic>
        <p:nvPicPr>
          <p:cNvPr id="187" name="Shape 187"/>
          <p:cNvPicPr preferRelativeResize="0"/>
          <p:nvPr/>
        </p:nvPicPr>
        <p:blipFill rotWithShape="1">
          <a:blip r:embed="rId3">
            <a:alphaModFix/>
          </a:blip>
          <a:srcRect b="5773" l="7015" r="6799" t="7796"/>
          <a:stretch/>
        </p:blipFill>
        <p:spPr>
          <a:xfrm>
            <a:off x="458875" y="1847925"/>
            <a:ext cx="3767074" cy="2833350"/>
          </a:xfrm>
          <a:prstGeom prst="rect">
            <a:avLst/>
          </a:prstGeom>
          <a:noFill/>
          <a:ln>
            <a:noFill/>
          </a:ln>
        </p:spPr>
      </p:pic>
      <p:pic>
        <p:nvPicPr>
          <p:cNvPr id="188" name="Shape 188"/>
          <p:cNvPicPr preferRelativeResize="0"/>
          <p:nvPr/>
        </p:nvPicPr>
        <p:blipFill rotWithShape="1">
          <a:blip r:embed="rId4">
            <a:alphaModFix/>
          </a:blip>
          <a:srcRect b="3807" l="7006" r="6808" t="6819"/>
          <a:stretch/>
        </p:blipFill>
        <p:spPr>
          <a:xfrm>
            <a:off x="4604275" y="1847925"/>
            <a:ext cx="3767076" cy="292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nvSpPr>
        <p:spPr>
          <a:xfrm>
            <a:off x="1056100" y="1281000"/>
            <a:ext cx="7126800" cy="279600"/>
          </a:xfrm>
          <a:prstGeom prst="rect">
            <a:avLst/>
          </a:prstGeom>
          <a:noFill/>
          <a:ln>
            <a:noFill/>
          </a:ln>
        </p:spPr>
        <p:txBody>
          <a:bodyPr anchorCtr="0" anchor="t" bIns="91425" lIns="91425" rIns="91425" wrap="square" tIns="91425">
            <a:noAutofit/>
          </a:bodyPr>
          <a:lstStyle/>
          <a:p>
            <a:pPr lvl="0" rtl="0">
              <a:spcBef>
                <a:spcPts val="0"/>
              </a:spcBef>
              <a:buNone/>
            </a:pPr>
            <a:r>
              <a:rPr lang="en"/>
              <a:t>      Clothing and Jewellery(SVR)				            Sports and Outdoors(SVR)</a:t>
            </a:r>
          </a:p>
        </p:txBody>
      </p:sp>
      <p:pic>
        <p:nvPicPr>
          <p:cNvPr id="194" name="Shape 194"/>
          <p:cNvPicPr preferRelativeResize="0"/>
          <p:nvPr/>
        </p:nvPicPr>
        <p:blipFill rotWithShape="1">
          <a:blip r:embed="rId3">
            <a:alphaModFix/>
          </a:blip>
          <a:srcRect b="4801" l="7743" r="7164" t="7900"/>
          <a:stretch/>
        </p:blipFill>
        <p:spPr>
          <a:xfrm>
            <a:off x="555500" y="1791226"/>
            <a:ext cx="3767074" cy="2898432"/>
          </a:xfrm>
          <a:prstGeom prst="rect">
            <a:avLst/>
          </a:prstGeom>
          <a:noFill/>
          <a:ln>
            <a:noFill/>
          </a:ln>
        </p:spPr>
      </p:pic>
      <p:pic>
        <p:nvPicPr>
          <p:cNvPr id="195" name="Shape 195"/>
          <p:cNvPicPr preferRelativeResize="0"/>
          <p:nvPr/>
        </p:nvPicPr>
        <p:blipFill rotWithShape="1">
          <a:blip r:embed="rId4">
            <a:alphaModFix/>
          </a:blip>
          <a:srcRect b="5013" l="6084" r="7730" t="6569"/>
          <a:stretch/>
        </p:blipFill>
        <p:spPr>
          <a:xfrm>
            <a:off x="4708900" y="1791225"/>
            <a:ext cx="3767074" cy="2898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208900" y="1373025"/>
            <a:ext cx="4394800" cy="3296100"/>
          </a:xfrm>
          <a:prstGeom prst="rect">
            <a:avLst/>
          </a:prstGeom>
          <a:noFill/>
          <a:ln>
            <a:noFill/>
          </a:ln>
        </p:spPr>
      </p:pic>
      <p:pic>
        <p:nvPicPr>
          <p:cNvPr id="201" name="Shape 201"/>
          <p:cNvPicPr preferRelativeResize="0"/>
          <p:nvPr/>
        </p:nvPicPr>
        <p:blipFill>
          <a:blip r:embed="rId4">
            <a:alphaModFix/>
          </a:blip>
          <a:stretch>
            <a:fillRect/>
          </a:stretch>
        </p:blipFill>
        <p:spPr>
          <a:xfrm>
            <a:off x="4603700" y="1416388"/>
            <a:ext cx="4303166" cy="322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Overview</a:t>
            </a:r>
          </a:p>
        </p:txBody>
      </p:sp>
      <p:sp>
        <p:nvSpPr>
          <p:cNvPr id="93" name="Shape 93"/>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
              <a:t>Problem Definition</a:t>
            </a:r>
          </a:p>
          <a:p>
            <a:pPr indent="-311150" lvl="0" marL="457200" rtl="0">
              <a:spcBef>
                <a:spcPts val="0"/>
              </a:spcBef>
              <a:spcAft>
                <a:spcPts val="0"/>
              </a:spcAft>
              <a:buSzPct val="100000"/>
            </a:pPr>
            <a:r>
              <a:rPr lang="en"/>
              <a:t>Datasets</a:t>
            </a:r>
          </a:p>
          <a:p>
            <a:pPr indent="-311150" lvl="0" marL="457200" rtl="0">
              <a:spcBef>
                <a:spcPts val="0"/>
              </a:spcBef>
              <a:spcAft>
                <a:spcPts val="0"/>
              </a:spcAft>
              <a:buSzPct val="100000"/>
            </a:pPr>
            <a:r>
              <a:rPr lang="en"/>
              <a:t>Approach</a:t>
            </a:r>
          </a:p>
          <a:p>
            <a:pPr indent="-311150" lvl="0" marL="457200" rtl="0">
              <a:spcBef>
                <a:spcPts val="0"/>
              </a:spcBef>
              <a:spcAft>
                <a:spcPts val="0"/>
              </a:spcAft>
              <a:buSzPct val="100000"/>
            </a:pPr>
            <a:r>
              <a:rPr lang="en"/>
              <a:t>Evaluation Metrics</a:t>
            </a:r>
          </a:p>
          <a:p>
            <a:pPr indent="-311150" lvl="0" marL="457200" rtl="0">
              <a:spcBef>
                <a:spcPts val="0"/>
              </a:spcBef>
              <a:spcAft>
                <a:spcPts val="0"/>
              </a:spcAft>
              <a:buSzPct val="100000"/>
            </a:pPr>
            <a:r>
              <a:rPr lang="en"/>
              <a:t>Experiments</a:t>
            </a:r>
          </a:p>
          <a:p>
            <a:pPr indent="-311150" lvl="0" marL="457200" rtl="0">
              <a:spcBef>
                <a:spcPts val="0"/>
              </a:spcBef>
              <a:spcAft>
                <a:spcPts val="0"/>
              </a:spcAft>
              <a:buSzPct val="100000"/>
            </a:pPr>
            <a:r>
              <a:rPr lang="en"/>
              <a:t>Results</a:t>
            </a:r>
          </a:p>
          <a:p>
            <a:pPr indent="-311150" lvl="0" marL="457200">
              <a:spcBef>
                <a:spcPts val="0"/>
              </a:spcBef>
              <a:buSzPct val="100000"/>
            </a:pPr>
            <a:r>
              <a:rPr lang="en"/>
              <a:t>Analysis and conclusions</a:t>
            </a:r>
          </a:p>
          <a:p>
            <a:pPr lvl="0">
              <a:spcBef>
                <a:spcPts val="0"/>
              </a:spcBef>
              <a:buNone/>
            </a:pPr>
            <a:r>
              <a:t/>
            </a:r>
            <a:endParaRP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48925" y="1083250"/>
            <a:ext cx="4700774" cy="3525600"/>
          </a:xfrm>
          <a:prstGeom prst="rect">
            <a:avLst/>
          </a:prstGeom>
          <a:noFill/>
          <a:ln>
            <a:noFill/>
          </a:ln>
        </p:spPr>
      </p:pic>
      <p:pic>
        <p:nvPicPr>
          <p:cNvPr id="207" name="Shape 207"/>
          <p:cNvPicPr preferRelativeResize="0"/>
          <p:nvPr/>
        </p:nvPicPr>
        <p:blipFill rotWithShape="1">
          <a:blip r:embed="rId4">
            <a:alphaModFix/>
          </a:blip>
          <a:srcRect b="-1843" l="0" r="-1843" t="0"/>
          <a:stretch/>
        </p:blipFill>
        <p:spPr>
          <a:xfrm>
            <a:off x="4700850" y="1152300"/>
            <a:ext cx="4322400" cy="324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289275" y="1171775"/>
            <a:ext cx="4575826" cy="3431875"/>
          </a:xfrm>
          <a:prstGeom prst="rect">
            <a:avLst/>
          </a:prstGeom>
          <a:noFill/>
          <a:ln>
            <a:noFill/>
          </a:ln>
        </p:spPr>
      </p:pic>
      <p:pic>
        <p:nvPicPr>
          <p:cNvPr id="213" name="Shape 213"/>
          <p:cNvPicPr preferRelativeResize="0"/>
          <p:nvPr/>
        </p:nvPicPr>
        <p:blipFill>
          <a:blip r:embed="rId4">
            <a:alphaModFix/>
          </a:blip>
          <a:stretch>
            <a:fillRect/>
          </a:stretch>
        </p:blipFill>
        <p:spPr>
          <a:xfrm>
            <a:off x="4751250" y="1252500"/>
            <a:ext cx="4360550" cy="3270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graphicFrame>
        <p:nvGraphicFramePr>
          <p:cNvPr id="218" name="Shape 218"/>
          <p:cNvGraphicFramePr/>
          <p:nvPr/>
        </p:nvGraphicFramePr>
        <p:xfrm>
          <a:off x="847900" y="2097900"/>
          <a:ext cx="3000000" cy="3000000"/>
        </p:xfrm>
        <a:graphic>
          <a:graphicData uri="http://schemas.openxmlformats.org/drawingml/2006/table">
            <a:tbl>
              <a:tblPr>
                <a:noFill/>
                <a:tableStyleId>{F3930660-E762-44D9-92A0-F74E894655F3}</a:tableStyleId>
              </a:tblPr>
              <a:tblGrid>
                <a:gridCol w="1447800"/>
                <a:gridCol w="1447800"/>
                <a:gridCol w="1447800"/>
                <a:gridCol w="1447800"/>
                <a:gridCol w="1447800"/>
              </a:tblGrid>
              <a:tr h="381000">
                <a:tc>
                  <a:txBody>
                    <a:bodyPr>
                      <a:noAutofit/>
                    </a:bodyPr>
                    <a:lstStyle/>
                    <a:p>
                      <a:pPr lvl="0" rtl="0">
                        <a:spcBef>
                          <a:spcPts val="0"/>
                        </a:spcBef>
                        <a:buNone/>
                      </a:pPr>
                      <a:r>
                        <a:rPr lang="en" sz="1100">
                          <a:solidFill>
                            <a:srgbClr val="222222"/>
                          </a:solidFill>
                          <a:highlight>
                            <a:srgbClr val="FFFFFF"/>
                          </a:highlight>
                        </a:rPr>
                        <a:t>Features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SLR(SCC)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SLR(MSE)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Shallow syntactic Features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0.065393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0.0544</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0.0368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0.575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Lexical Subjective Clues</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0.0332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0.0562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0.0095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0.0611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Clustering</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0.042</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0.0106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0.0486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Shallow Synatactic + Lexical Subjective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0.0710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0.0541</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0.0518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0.05690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Shallow Syntactic +Lexical Subjective + Clustering</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0.0433</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0.04199</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0.0436</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219" name="Shape 219"/>
          <p:cNvSpPr txBox="1"/>
          <p:nvPr/>
        </p:nvSpPr>
        <p:spPr>
          <a:xfrm>
            <a:off x="915000" y="1320475"/>
            <a:ext cx="7314000" cy="6924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lang="en">
                <a:solidFill>
                  <a:schemeClr val="accent1"/>
                </a:solidFill>
                <a:latin typeface="Lato"/>
                <a:ea typeface="Lato"/>
                <a:cs typeface="Lato"/>
                <a:sym typeface="Lato"/>
              </a:rPr>
              <a:t>Results of regression model trained using reviews from all the categories, instead of predicting the category of review ,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Shape 224"/>
          <p:cNvPicPr preferRelativeResize="0"/>
          <p:nvPr/>
        </p:nvPicPr>
        <p:blipFill>
          <a:blip r:embed="rId3">
            <a:alphaModFix/>
          </a:blip>
          <a:stretch>
            <a:fillRect/>
          </a:stretch>
        </p:blipFill>
        <p:spPr>
          <a:xfrm>
            <a:off x="313400" y="1300575"/>
            <a:ext cx="4146574" cy="3109925"/>
          </a:xfrm>
          <a:prstGeom prst="rect">
            <a:avLst/>
          </a:prstGeom>
          <a:noFill/>
          <a:ln>
            <a:noFill/>
          </a:ln>
        </p:spPr>
      </p:pic>
      <p:pic>
        <p:nvPicPr>
          <p:cNvPr id="225" name="Shape 225"/>
          <p:cNvPicPr preferRelativeResize="0"/>
          <p:nvPr/>
        </p:nvPicPr>
        <p:blipFill>
          <a:blip r:embed="rId4">
            <a:alphaModFix/>
          </a:blip>
          <a:stretch>
            <a:fillRect/>
          </a:stretch>
        </p:blipFill>
        <p:spPr>
          <a:xfrm>
            <a:off x="4459975" y="1300574"/>
            <a:ext cx="4146586" cy="310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graphicFrame>
        <p:nvGraphicFramePr>
          <p:cNvPr id="230" name="Shape 230"/>
          <p:cNvGraphicFramePr/>
          <p:nvPr/>
        </p:nvGraphicFramePr>
        <p:xfrm>
          <a:off x="1185950" y="3530675"/>
          <a:ext cx="3000000" cy="3000000"/>
        </p:xfrm>
        <a:graphic>
          <a:graphicData uri="http://schemas.openxmlformats.org/drawingml/2006/table">
            <a:tbl>
              <a:tblPr>
                <a:noFill/>
                <a:tableStyleId>{F3930660-E762-44D9-92A0-F74E894655F3}</a:tableStyleId>
              </a:tblPr>
              <a:tblGrid>
                <a:gridCol w="1447800"/>
                <a:gridCol w="1447800"/>
                <a:gridCol w="1447800"/>
                <a:gridCol w="1447800"/>
              </a:tblGrid>
              <a:tr h="381000">
                <a:tc>
                  <a:txBody>
                    <a:bodyPr>
                      <a:noAutofit/>
                    </a:bodyPr>
                    <a:lstStyle/>
                    <a:p>
                      <a:pPr lvl="0" rtl="0">
                        <a:spcBef>
                          <a:spcPts val="0"/>
                        </a:spcBef>
                        <a:buNone/>
                      </a:pPr>
                      <a:r>
                        <a:rPr lang="en" sz="1100">
                          <a:solidFill>
                            <a:srgbClr val="222222"/>
                          </a:solidFill>
                          <a:highlight>
                            <a:srgbClr val="FFFFFF"/>
                          </a:highlight>
                        </a:rPr>
                        <a:t>SLR(SCC)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SLR(MSE)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SVR(SCC)</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SVR(MSE)</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81000">
                <a:tc>
                  <a:txBody>
                    <a:bodyPr>
                      <a:noAutofit/>
                    </a:bodyPr>
                    <a:lstStyle/>
                    <a:p>
                      <a:pPr lvl="0" rtl="0">
                        <a:spcBef>
                          <a:spcPts val="0"/>
                        </a:spcBef>
                        <a:buNone/>
                      </a:pPr>
                      <a:r>
                        <a:rPr lang="en" sz="1100">
                          <a:solidFill>
                            <a:srgbClr val="222222"/>
                          </a:solidFill>
                          <a:highlight>
                            <a:srgbClr val="FFFFFF"/>
                          </a:highlight>
                        </a:rPr>
                        <a:t>0.4698</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0.0330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0.1380</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spcBef>
                          <a:spcPts val="0"/>
                        </a:spcBef>
                        <a:buNone/>
                      </a:pPr>
                      <a:r>
                        <a:rPr lang="en" sz="1100">
                          <a:solidFill>
                            <a:srgbClr val="222222"/>
                          </a:solidFill>
                          <a:highlight>
                            <a:srgbClr val="FFFFFF"/>
                          </a:highlight>
                        </a:rPr>
                        <a:t>0.0515</a:t>
                      </a:r>
                    </a:p>
                  </a:txBody>
                  <a:tcPr marT="63500" marB="63500" marR="63500" marL="6350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231" name="Shape 231"/>
          <p:cNvSpPr txBox="1"/>
          <p:nvPr/>
        </p:nvSpPr>
        <p:spPr>
          <a:xfrm>
            <a:off x="953650" y="1493750"/>
            <a:ext cx="7179900" cy="450900"/>
          </a:xfrm>
          <a:prstGeom prst="rect">
            <a:avLst/>
          </a:prstGeom>
          <a:noFill/>
          <a:ln>
            <a:noFill/>
          </a:ln>
        </p:spPr>
        <p:txBody>
          <a:bodyPr anchorCtr="0" anchor="t" bIns="91425" lIns="91425" rIns="91425" wrap="square" tIns="91425">
            <a:noAutofit/>
          </a:bodyPr>
          <a:lstStyle/>
          <a:p>
            <a:pPr lvl="0">
              <a:spcBef>
                <a:spcPts val="0"/>
              </a:spcBef>
              <a:buNone/>
            </a:pPr>
            <a:r>
              <a:rPr b="1" lang="en"/>
              <a:t>Predicting utility scores of unknown categories after classification</a:t>
            </a:r>
          </a:p>
          <a:p>
            <a:pPr lvl="0">
              <a:spcBef>
                <a:spcPts val="0"/>
              </a:spcBef>
              <a:buNone/>
            </a:pPr>
            <a:r>
              <a:t/>
            </a:r>
            <a:endParaRPr b="1"/>
          </a:p>
          <a:p>
            <a:pPr lvl="0" rtl="0">
              <a:spcBef>
                <a:spcPts val="0"/>
              </a:spcBef>
              <a:buNone/>
            </a:pPr>
            <a:r>
              <a:t/>
            </a:r>
            <a:endParaRPr b="1"/>
          </a:p>
          <a:p>
            <a:pPr lvl="0">
              <a:spcBef>
                <a:spcPts val="0"/>
              </a:spcBef>
              <a:buNone/>
            </a:pPr>
            <a:r>
              <a:rPr b="1" lang="en"/>
              <a:t>Accuracies </a:t>
            </a:r>
            <a:r>
              <a:rPr b="1" lang="en">
                <a:solidFill>
                  <a:schemeClr val="accent1"/>
                </a:solidFill>
                <a:latin typeface="Lato"/>
                <a:ea typeface="Lato"/>
                <a:cs typeface="Lato"/>
                <a:sym typeface="Lato"/>
              </a:rPr>
              <a:t>various models used for predicting the category </a:t>
            </a:r>
            <a:r>
              <a:rPr b="1" lang="en"/>
              <a:t>:</a:t>
            </a:r>
          </a:p>
          <a:p>
            <a:pPr lvl="0" rtl="0">
              <a:spcBef>
                <a:spcPts val="0"/>
              </a:spcBef>
              <a:buNone/>
            </a:pPr>
            <a:r>
              <a:rPr b="1" lang="en"/>
              <a:t>	</a:t>
            </a:r>
            <a:r>
              <a:rPr lang="en"/>
              <a:t>Neural Networks:70.036</a:t>
            </a:r>
          </a:p>
          <a:p>
            <a:pPr lvl="0">
              <a:spcBef>
                <a:spcPts val="0"/>
              </a:spcBef>
              <a:buNone/>
            </a:pPr>
            <a:r>
              <a:rPr b="1" lang="en"/>
              <a:t>	</a:t>
            </a:r>
            <a:r>
              <a:rPr lang="en"/>
              <a:t>Using Adjectives:45.36</a:t>
            </a:r>
          </a:p>
          <a:p>
            <a:pPr lvl="0" rtl="0">
              <a:spcBef>
                <a:spcPts val="0"/>
              </a:spcBef>
              <a:buNone/>
            </a:pPr>
            <a:r>
              <a:rPr lang="en"/>
              <a:t>	Voted Classifier:82.32</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Shape 236"/>
          <p:cNvPicPr preferRelativeResize="0"/>
          <p:nvPr/>
        </p:nvPicPr>
        <p:blipFill>
          <a:blip r:embed="rId3">
            <a:alphaModFix/>
          </a:blip>
          <a:stretch>
            <a:fillRect/>
          </a:stretch>
        </p:blipFill>
        <p:spPr>
          <a:xfrm>
            <a:off x="1786950" y="1856000"/>
            <a:ext cx="5570099" cy="2844275"/>
          </a:xfrm>
          <a:prstGeom prst="rect">
            <a:avLst/>
          </a:prstGeom>
          <a:noFill/>
          <a:ln>
            <a:noFill/>
          </a:ln>
        </p:spPr>
      </p:pic>
      <p:sp>
        <p:nvSpPr>
          <p:cNvPr id="237" name="Shape 237"/>
          <p:cNvSpPr txBox="1"/>
          <p:nvPr/>
        </p:nvSpPr>
        <p:spPr>
          <a:xfrm>
            <a:off x="1400650" y="1405225"/>
            <a:ext cx="6101400" cy="837000"/>
          </a:xfrm>
          <a:prstGeom prst="rect">
            <a:avLst/>
          </a:prstGeom>
          <a:noFill/>
          <a:ln>
            <a:noFill/>
          </a:ln>
        </p:spPr>
        <p:txBody>
          <a:bodyPr anchorCtr="0" anchor="t" bIns="91425" lIns="91425" rIns="91425" wrap="square" tIns="91425">
            <a:noAutofit/>
          </a:bodyPr>
          <a:lstStyle/>
          <a:p>
            <a:pPr lvl="0" rtl="0" algn="ctr">
              <a:spcBef>
                <a:spcPts val="0"/>
              </a:spcBef>
              <a:buNone/>
            </a:pPr>
            <a:r>
              <a:rPr lang="en"/>
              <a:t>MSE and SCC after classifying reviews </a:t>
            </a:r>
          </a:p>
          <a:p>
            <a:pPr lvl="0" algn="ctr">
              <a:spcBef>
                <a:spcPts val="0"/>
              </a:spcBef>
              <a:buNone/>
            </a:pPr>
            <a:r>
              <a:rPr lang="en"/>
              <a:t>and predicting utility scores using corresponding models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b="6454" l="5953" r="7263" t="0"/>
          <a:stretch/>
        </p:blipFill>
        <p:spPr>
          <a:xfrm>
            <a:off x="281800" y="1097750"/>
            <a:ext cx="4233925" cy="3422550"/>
          </a:xfrm>
          <a:prstGeom prst="rect">
            <a:avLst/>
          </a:prstGeom>
          <a:noFill/>
          <a:ln>
            <a:noFill/>
          </a:ln>
        </p:spPr>
      </p:pic>
      <p:pic>
        <p:nvPicPr>
          <p:cNvPr id="243" name="Shape 243"/>
          <p:cNvPicPr preferRelativeResize="0"/>
          <p:nvPr/>
        </p:nvPicPr>
        <p:blipFill rotWithShape="1">
          <a:blip r:embed="rId4">
            <a:alphaModFix/>
          </a:blip>
          <a:srcRect b="0" l="5457" r="-3795" t="-3788"/>
          <a:stretch/>
        </p:blipFill>
        <p:spPr>
          <a:xfrm>
            <a:off x="4515725" y="1006475"/>
            <a:ext cx="4652426" cy="368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Analysis and Conclusions</a:t>
            </a:r>
          </a:p>
        </p:txBody>
      </p:sp>
      <p:sp>
        <p:nvSpPr>
          <p:cNvPr id="249" name="Shape 249"/>
          <p:cNvSpPr txBox="1"/>
          <p:nvPr>
            <p:ph idx="1" type="body"/>
          </p:nvPr>
        </p:nvSpPr>
        <p:spPr>
          <a:xfrm>
            <a:off x="729450" y="1935300"/>
            <a:ext cx="7944300" cy="3208200"/>
          </a:xfrm>
          <a:prstGeom prst="rect">
            <a:avLst/>
          </a:prstGeom>
        </p:spPr>
        <p:txBody>
          <a:bodyPr anchorCtr="0" anchor="t" bIns="91425" lIns="91425" rIns="91425" wrap="square" tIns="91425">
            <a:noAutofit/>
          </a:bodyPr>
          <a:lstStyle/>
          <a:p>
            <a:pPr indent="-311150" lvl="0" marL="457200" rtl="0">
              <a:spcBef>
                <a:spcPts val="0"/>
              </a:spcBef>
              <a:spcAft>
                <a:spcPts val="0"/>
              </a:spcAft>
              <a:buSzPct val="92857"/>
            </a:pPr>
            <a:r>
              <a:rPr b="1" lang="en" sz="1400"/>
              <a:t>Classification</a:t>
            </a:r>
          </a:p>
          <a:p>
            <a:pPr indent="-311150" lvl="1" marL="914400" rtl="0">
              <a:spcBef>
                <a:spcPts val="0"/>
              </a:spcBef>
              <a:spcAft>
                <a:spcPts val="0"/>
              </a:spcAft>
              <a:buSzPct val="100000"/>
            </a:pPr>
            <a:r>
              <a:rPr lang="en" sz="1300"/>
              <a:t>Accuracy in classification is highest in the case of Voted Classifier. </a:t>
            </a:r>
          </a:p>
          <a:p>
            <a:pPr indent="-311150" lvl="1" marL="914400" rtl="0">
              <a:spcBef>
                <a:spcPts val="0"/>
              </a:spcBef>
              <a:spcAft>
                <a:spcPts val="0"/>
              </a:spcAft>
              <a:buSzPct val="100000"/>
            </a:pPr>
            <a:r>
              <a:rPr lang="en" sz="1300"/>
              <a:t>Voted classifier has the advantage of testing a review with 5 different classifiers.</a:t>
            </a:r>
          </a:p>
          <a:p>
            <a:pPr indent="-311150" lvl="1" marL="914400" rtl="0">
              <a:spcBef>
                <a:spcPts val="0"/>
              </a:spcBef>
              <a:spcAft>
                <a:spcPts val="0"/>
              </a:spcAft>
              <a:buSzPct val="100000"/>
            </a:pPr>
            <a:r>
              <a:rPr lang="en" sz="1300"/>
              <a:t>Neural networks also works good but less accurate than voted classifier.</a:t>
            </a:r>
          </a:p>
          <a:p>
            <a:pPr indent="-311150" lvl="1" marL="914400" rtl="0">
              <a:spcBef>
                <a:spcPts val="0"/>
              </a:spcBef>
              <a:spcAft>
                <a:spcPts val="0"/>
              </a:spcAft>
              <a:buSzPct val="100000"/>
            </a:pPr>
            <a:r>
              <a:rPr lang="en" sz="1300"/>
              <a:t>The naive method of counting number of matches in adjectives does not work well as there is no learning based in this method and also it is ambiguous</a:t>
            </a:r>
          </a:p>
          <a:p>
            <a:pPr indent="-317500" lvl="0" marL="457200" rtl="0">
              <a:spcBef>
                <a:spcPts val="0"/>
              </a:spcBef>
              <a:spcAft>
                <a:spcPts val="0"/>
              </a:spcAft>
              <a:buSzPct val="100000"/>
            </a:pPr>
            <a:r>
              <a:rPr b="1" lang="en" sz="1400"/>
              <a:t>Score Predictions</a:t>
            </a:r>
          </a:p>
          <a:p>
            <a:pPr indent="-311150" lvl="1" marL="914400" rtl="0">
              <a:spcBef>
                <a:spcPts val="0"/>
              </a:spcBef>
              <a:spcAft>
                <a:spcPts val="0"/>
              </a:spcAft>
              <a:buSzPct val="100000"/>
            </a:pPr>
            <a:r>
              <a:rPr lang="en" sz="1300"/>
              <a:t>Each of the 5 models used for predicting the scores individually gives satisfactory results on particular type of data.</a:t>
            </a:r>
          </a:p>
          <a:p>
            <a:pPr indent="-311150" lvl="1" marL="914400" rtl="0">
              <a:spcBef>
                <a:spcPts val="0"/>
              </a:spcBef>
              <a:spcAft>
                <a:spcPts val="0"/>
              </a:spcAft>
              <a:buSzPct val="100000"/>
            </a:pPr>
            <a:r>
              <a:rPr lang="en" sz="1300"/>
              <a:t>Since the description and grammar used by users vary, the accuracies of classifier will depend highly on the data given.  Thus, we can see that the predictor with combination of all features gives better accuracy than single feature predictors.</a:t>
            </a:r>
          </a:p>
          <a:p>
            <a:pPr indent="-311150" lvl="1" marL="914400" rtl="0">
              <a:spcBef>
                <a:spcPts val="0"/>
              </a:spcBef>
              <a:spcAft>
                <a:spcPts val="0"/>
              </a:spcAft>
              <a:buSzPct val="100000"/>
            </a:pPr>
            <a:r>
              <a:rPr lang="en" sz="1300"/>
              <a:t>Adding lexical similarity features was effective.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157675" y="2154550"/>
            <a:ext cx="3300900" cy="1381500"/>
          </a:xfrm>
          <a:prstGeom prst="rect">
            <a:avLst/>
          </a:prstGeom>
        </p:spPr>
        <p:txBody>
          <a:bodyPr anchorCtr="0" anchor="t" bIns="91425" lIns="91425" rIns="91425" wrap="square" tIns="91425">
            <a:noAutofit/>
          </a:bodyPr>
          <a:lstStyle/>
          <a:p>
            <a:pPr lvl="0">
              <a:spcBef>
                <a:spcPts val="0"/>
              </a:spcBef>
              <a:buNone/>
            </a:pPr>
            <a:r>
              <a:rPr lang="en" sz="3000"/>
              <a:t>Thank You ! </a:t>
            </a:r>
          </a:p>
        </p:txBody>
      </p:sp>
      <p:pic>
        <p:nvPicPr>
          <p:cNvPr descr="Black and white upward shot of Golden Gate Bridge" id="255" name="Shape 25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Problem Statement</a:t>
            </a:r>
          </a:p>
          <a:p>
            <a:pPr lvl="0" rtl="0">
              <a:spcBef>
                <a:spcPts val="0"/>
              </a:spcBef>
              <a:buNone/>
            </a:pPr>
            <a:r>
              <a:t/>
            </a:r>
            <a:endParaRPr/>
          </a:p>
        </p:txBody>
      </p:sp>
      <p:sp>
        <p:nvSpPr>
          <p:cNvPr id="99" name="Shape 99"/>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spcBef>
                <a:spcPts val="0"/>
              </a:spcBef>
              <a:buNone/>
            </a:pPr>
            <a:r>
              <a:rPr b="1" lang="en"/>
              <a:t>Utility is the usefulness or reliability of a given review. Utility score is the score given to a review based on its usefulness from 0 to 1.</a:t>
            </a:r>
          </a:p>
          <a:p>
            <a:pPr indent="-311150" lvl="0" marL="457200" rtl="0">
              <a:spcBef>
                <a:spcPts val="0"/>
              </a:spcBef>
              <a:spcAft>
                <a:spcPts val="0"/>
              </a:spcAft>
              <a:buSzPct val="100000"/>
              <a:buAutoNum type="arabicPeriod"/>
            </a:pPr>
            <a:r>
              <a:rPr b="1" lang="en"/>
              <a:t>Utility score prediction of a review belonging to particular category</a:t>
            </a:r>
          </a:p>
          <a:p>
            <a:pPr indent="-311150" lvl="0" marL="457200" rtl="0">
              <a:spcBef>
                <a:spcPts val="0"/>
              </a:spcBef>
              <a:spcAft>
                <a:spcPts val="0"/>
              </a:spcAft>
              <a:buSzPct val="100000"/>
              <a:buAutoNum type="arabicPeriod"/>
            </a:pPr>
            <a:r>
              <a:rPr b="1" lang="en"/>
              <a:t>Utility score prediction of a review of unknown category</a:t>
            </a:r>
          </a:p>
          <a:p>
            <a:pPr indent="-298450" lvl="1" marL="914400" rtl="0">
              <a:spcBef>
                <a:spcPts val="0"/>
              </a:spcBef>
              <a:spcAft>
                <a:spcPts val="0"/>
              </a:spcAft>
              <a:buSzPct val="100000"/>
              <a:buAutoNum type="alphaLcPeriod"/>
            </a:pPr>
            <a:r>
              <a:rPr lang="en"/>
              <a:t>Classification</a:t>
            </a:r>
            <a:br>
              <a:rPr b="1" lang="en"/>
            </a:br>
            <a:r>
              <a:rPr lang="en"/>
              <a:t>Given an unknown review, predict its category.</a:t>
            </a:r>
          </a:p>
          <a:p>
            <a:pPr indent="-298450" lvl="1" marL="914400" rtl="0">
              <a:spcBef>
                <a:spcPts val="0"/>
              </a:spcBef>
              <a:buSzPct val="100000"/>
              <a:buAutoNum type="alphaLcPeriod"/>
            </a:pPr>
            <a:r>
              <a:rPr lang="en"/>
              <a:t>Utility Score prediction</a:t>
            </a:r>
            <a:br>
              <a:rPr b="1" lang="en"/>
            </a:br>
            <a:r>
              <a:rPr lang="en"/>
              <a:t>Train a model to predict the utility score of a review.</a:t>
            </a:r>
          </a:p>
          <a:p>
            <a:pPr lvl="0" rtl="0">
              <a:spcBef>
                <a:spcPts val="0"/>
              </a:spcBef>
              <a:buNone/>
            </a:pPr>
            <a:r>
              <a:t/>
            </a:r>
            <a:endParaRPr/>
          </a:p>
          <a:p>
            <a:pPr lvl="0" rt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Datasets</a:t>
            </a:r>
          </a:p>
        </p:txBody>
      </p:sp>
      <p:sp>
        <p:nvSpPr>
          <p:cNvPr id="105" name="Shape 105"/>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rPr lang="en"/>
              <a:t>We downloaded reviews and related data in 22 different domains like Electronics, Clothing, Sports,Video games etc from  amazon product data(</a:t>
            </a:r>
            <a:r>
              <a:rPr lang="en" sz="1200" u="sng">
                <a:solidFill>
                  <a:srgbClr val="000000"/>
                </a:solidFill>
                <a:highlight>
                  <a:srgbClr val="F1F0F0"/>
                </a:highlight>
                <a:latin typeface="Arial"/>
                <a:ea typeface="Arial"/>
                <a:cs typeface="Arial"/>
                <a:sym typeface="Arial"/>
                <a:hlinkClick r:id="rId3"/>
              </a:rPr>
              <a:t>http://jmcauley.ucsd.edu/data/amazon/</a:t>
            </a:r>
            <a:r>
              <a:rPr lang="en"/>
              <a:t>)</a:t>
            </a:r>
          </a:p>
          <a:p>
            <a:pPr lvl="0">
              <a:spcBef>
                <a:spcPts val="0"/>
              </a:spcBef>
              <a:buNone/>
            </a:pPr>
            <a:r>
              <a:rPr lang="en"/>
              <a:t>The datasets consist of Customer Reviews, Helpfulness Numerator,Helpfulness Denominator.</a:t>
            </a:r>
          </a:p>
          <a:p>
            <a:pPr lvl="0" rtl="0">
              <a:spcBef>
                <a:spcPts val="0"/>
              </a:spcBef>
              <a:buNone/>
            </a:pPr>
            <a:r>
              <a:rPr lang="en"/>
              <a:t>Utility of a review is calculated as score=Helpfulness Numerator/Helpfulness Denominator.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a:spcBef>
                <a:spcPts val="0"/>
              </a:spcBef>
              <a:buNone/>
            </a:pPr>
            <a:r>
              <a:rPr lang="en"/>
              <a:t>Approach</a:t>
            </a:r>
          </a:p>
        </p:txBody>
      </p:sp>
      <p:sp>
        <p:nvSpPr>
          <p:cNvPr id="111" name="Shape 111"/>
          <p:cNvSpPr txBox="1"/>
          <p:nvPr>
            <p:ph idx="1" type="body"/>
          </p:nvPr>
        </p:nvSpPr>
        <p:spPr>
          <a:xfrm>
            <a:off x="729325" y="2078875"/>
            <a:ext cx="79443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AutoNum type="arabicPeriod"/>
            </a:pPr>
            <a:r>
              <a:rPr lang="en"/>
              <a:t>Text normalization</a:t>
            </a:r>
          </a:p>
          <a:p>
            <a:pPr indent="-311150" lvl="0" marL="457200" rtl="0">
              <a:spcBef>
                <a:spcPts val="0"/>
              </a:spcBef>
              <a:spcAft>
                <a:spcPts val="0"/>
              </a:spcAft>
              <a:buSzPct val="100000"/>
              <a:buAutoNum type="arabicPeriod"/>
            </a:pPr>
            <a:r>
              <a:rPr lang="en"/>
              <a:t>Feature extraction</a:t>
            </a:r>
          </a:p>
          <a:p>
            <a:pPr indent="-311150" lvl="0" marL="457200" rtl="0">
              <a:spcBef>
                <a:spcPts val="0"/>
              </a:spcBef>
              <a:spcAft>
                <a:spcPts val="0"/>
              </a:spcAft>
              <a:buSzPct val="100000"/>
              <a:buAutoNum type="arabicPeriod"/>
            </a:pPr>
            <a:r>
              <a:rPr lang="en"/>
              <a:t>Classification</a:t>
            </a:r>
          </a:p>
          <a:p>
            <a:pPr indent="-311150" lvl="0" marL="457200">
              <a:spcBef>
                <a:spcPts val="0"/>
              </a:spcBef>
              <a:buSzPct val="100000"/>
              <a:buAutoNum type="arabicPeriod"/>
            </a:pPr>
            <a:r>
              <a:rPr lang="en"/>
              <a:t>Learning algorithms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Features</a:t>
            </a:r>
          </a:p>
        </p:txBody>
      </p:sp>
      <p:sp>
        <p:nvSpPr>
          <p:cNvPr id="117" name="Shape 117"/>
          <p:cNvSpPr txBox="1"/>
          <p:nvPr>
            <p:ph idx="1" type="body"/>
          </p:nvPr>
        </p:nvSpPr>
        <p:spPr>
          <a:xfrm>
            <a:off x="729325" y="2078875"/>
            <a:ext cx="7944300" cy="2261100"/>
          </a:xfrm>
          <a:prstGeom prst="rect">
            <a:avLst/>
          </a:prstGeom>
        </p:spPr>
        <p:txBody>
          <a:bodyPr anchorCtr="0" anchor="t" bIns="91425" lIns="91425" rIns="91425" wrap="square" tIns="91425">
            <a:noAutofit/>
          </a:bodyPr>
          <a:lstStyle/>
          <a:p>
            <a:pPr indent="-311150" lvl="0" marL="457200" rtl="0">
              <a:spcBef>
                <a:spcPts val="0"/>
              </a:spcBef>
              <a:buSzPct val="100000"/>
              <a:buChar char="●"/>
            </a:pPr>
            <a:r>
              <a:rPr lang="en"/>
              <a:t>Lexical Similarity Features</a:t>
            </a:r>
            <a:br>
              <a:rPr lang="en"/>
            </a:br>
            <a:r>
              <a:rPr lang="en"/>
              <a:t>GMM Clustering based on proper nouns and number of words between them in order to find the originality of a review. </a:t>
            </a:r>
            <a:br>
              <a:rPr lang="en"/>
            </a:b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a:spcBef>
                <a:spcPts val="0"/>
              </a:spcBef>
              <a:buNone/>
            </a:pPr>
            <a:r>
              <a:rPr lang="en"/>
              <a:t>Features(continued)</a:t>
            </a:r>
          </a:p>
          <a:p>
            <a:pPr lvl="0" rtl="0">
              <a:spcBef>
                <a:spcPts val="0"/>
              </a:spcBef>
              <a:buNone/>
            </a:pPr>
            <a:r>
              <a:t/>
            </a:r>
            <a:endParaRPr/>
          </a:p>
        </p:txBody>
      </p:sp>
      <p:sp>
        <p:nvSpPr>
          <p:cNvPr id="123" name="Shape 123"/>
          <p:cNvSpPr txBox="1"/>
          <p:nvPr>
            <p:ph idx="1" type="body"/>
          </p:nvPr>
        </p:nvSpPr>
        <p:spPr>
          <a:xfrm>
            <a:off x="729325" y="2078875"/>
            <a:ext cx="79443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a:t>Shallow Syntactic Features</a:t>
            </a:r>
          </a:p>
          <a:p>
            <a:pPr indent="-298450" lvl="1" marL="914400" rtl="0">
              <a:spcBef>
                <a:spcPts val="0"/>
              </a:spcBef>
              <a:spcAft>
                <a:spcPts val="0"/>
              </a:spcAft>
              <a:buSzPct val="100000"/>
              <a:buChar char="○"/>
            </a:pPr>
            <a:r>
              <a:rPr lang="en"/>
              <a:t>Proper nouns</a:t>
            </a:r>
          </a:p>
          <a:p>
            <a:pPr indent="-298450" lvl="1" marL="914400" rtl="0">
              <a:spcBef>
                <a:spcPts val="0"/>
              </a:spcBef>
              <a:spcAft>
                <a:spcPts val="0"/>
              </a:spcAft>
              <a:buSzPct val="100000"/>
              <a:buChar char="○"/>
            </a:pPr>
            <a:r>
              <a:rPr lang="en"/>
              <a:t>Numbers</a:t>
            </a:r>
          </a:p>
          <a:p>
            <a:pPr indent="-298450" lvl="1" marL="914400" rtl="0">
              <a:spcBef>
                <a:spcPts val="0"/>
              </a:spcBef>
              <a:spcAft>
                <a:spcPts val="0"/>
              </a:spcAft>
              <a:buSzPct val="100000"/>
              <a:buChar char="○"/>
            </a:pPr>
            <a:r>
              <a:rPr lang="en"/>
              <a:t>Modal Verbs</a:t>
            </a:r>
          </a:p>
          <a:p>
            <a:pPr indent="-298450" lvl="1" marL="914400" rtl="0">
              <a:spcBef>
                <a:spcPts val="0"/>
              </a:spcBef>
              <a:spcAft>
                <a:spcPts val="0"/>
              </a:spcAft>
              <a:buSzPct val="100000"/>
              <a:buChar char="○"/>
            </a:pPr>
            <a:r>
              <a:rPr lang="en"/>
              <a:t>Interjections</a:t>
            </a:r>
          </a:p>
          <a:p>
            <a:pPr indent="-298450" lvl="1" marL="914400" rtl="0">
              <a:spcBef>
                <a:spcPts val="0"/>
              </a:spcBef>
              <a:spcAft>
                <a:spcPts val="0"/>
              </a:spcAft>
              <a:buSzPct val="100000"/>
              <a:buChar char="○"/>
            </a:pPr>
            <a:r>
              <a:rPr lang="en"/>
              <a:t>Comparative and Superlative adjectives</a:t>
            </a:r>
          </a:p>
          <a:p>
            <a:pPr indent="-298450" lvl="1" marL="914400" rtl="0">
              <a:spcBef>
                <a:spcPts val="0"/>
              </a:spcBef>
              <a:spcAft>
                <a:spcPts val="0"/>
              </a:spcAft>
              <a:buSzPct val="100000"/>
              <a:buChar char="○"/>
            </a:pPr>
            <a:r>
              <a:rPr lang="en"/>
              <a:t>Comparative and superlative adverbs</a:t>
            </a:r>
          </a:p>
          <a:p>
            <a:pPr indent="-298450" lvl="1" marL="914400" rtl="0">
              <a:spcBef>
                <a:spcPts val="0"/>
              </a:spcBef>
              <a:buSzPct val="100000"/>
              <a:buChar char="○"/>
            </a:pPr>
            <a:r>
              <a:rPr lang="en"/>
              <a:t>Wh Words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rtl="0">
              <a:spcBef>
                <a:spcPts val="0"/>
              </a:spcBef>
              <a:buNone/>
            </a:pPr>
            <a:r>
              <a:rPr lang="en"/>
              <a:t>Features(continued)</a:t>
            </a:r>
          </a:p>
        </p:txBody>
      </p:sp>
      <p:sp>
        <p:nvSpPr>
          <p:cNvPr id="129" name="Shape 129"/>
          <p:cNvSpPr txBox="1"/>
          <p:nvPr>
            <p:ph idx="1" type="body"/>
          </p:nvPr>
        </p:nvSpPr>
        <p:spPr>
          <a:xfrm>
            <a:off x="729325" y="2078875"/>
            <a:ext cx="79443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a:t>Lexical Subjectivity clues	</a:t>
            </a:r>
          </a:p>
          <a:p>
            <a:pPr indent="-298450" lvl="1" marL="914400" rtl="0">
              <a:spcBef>
                <a:spcPts val="0"/>
              </a:spcBef>
              <a:spcAft>
                <a:spcPts val="0"/>
              </a:spcAft>
              <a:buSzPct val="100000"/>
              <a:buChar char="○"/>
            </a:pPr>
            <a:r>
              <a:rPr lang="en"/>
              <a:t>Dynamic adjectives (e.g., “careful”, “serious”).</a:t>
            </a:r>
          </a:p>
          <a:p>
            <a:pPr indent="-298450" lvl="1" marL="914400" rtl="0">
              <a:spcBef>
                <a:spcPts val="0"/>
              </a:spcBef>
              <a:spcAft>
                <a:spcPts val="0"/>
              </a:spcAft>
              <a:buSzPct val="100000"/>
              <a:buChar char="○"/>
            </a:pPr>
            <a:r>
              <a:rPr lang="en"/>
              <a:t>Polarity Plus and Minus adjectives (e.g., “amusing”, “awful”)</a:t>
            </a:r>
          </a:p>
          <a:p>
            <a:pPr indent="-298450" lvl="1" marL="914400" rtl="0">
              <a:spcBef>
                <a:spcPts val="0"/>
              </a:spcBef>
              <a:spcAft>
                <a:spcPts val="0"/>
              </a:spcAft>
              <a:buSzPct val="100000"/>
              <a:buChar char="○"/>
            </a:pPr>
            <a:r>
              <a:rPr lang="en"/>
              <a:t>Gradability Plus and Minus adjectives (e.g., “appropriate”)</a:t>
            </a:r>
          </a:p>
          <a:p>
            <a:pPr indent="-298450" lvl="1" marL="914400" rtl="0">
              <a:spcBef>
                <a:spcPts val="0"/>
              </a:spcBef>
              <a:spcAft>
                <a:spcPts val="0"/>
              </a:spcAft>
              <a:buSzPct val="100000"/>
              <a:buChar char="○"/>
            </a:pPr>
            <a:r>
              <a:rPr lang="en"/>
              <a:t>Weak and strong Subjective Nouns</a:t>
            </a:r>
          </a:p>
          <a:p>
            <a:pPr indent="-298450" lvl="1" marL="914400" rtl="0">
              <a:spcBef>
                <a:spcPts val="0"/>
              </a:spcBef>
              <a:buSzPct val="100000"/>
              <a:buChar char="○"/>
            </a:pPr>
            <a:r>
              <a:rPr lang="en"/>
              <a:t>Weak and strong Subjective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727800" y="1252000"/>
            <a:ext cx="7688400" cy="535200"/>
          </a:xfrm>
          <a:prstGeom prst="rect">
            <a:avLst/>
          </a:prstGeom>
        </p:spPr>
        <p:txBody>
          <a:bodyPr anchorCtr="0" anchor="t" bIns="91425" lIns="91425" rIns="91425" wrap="square" tIns="91425">
            <a:noAutofit/>
          </a:bodyPr>
          <a:lstStyle/>
          <a:p>
            <a:pPr lvl="0" rtl="0">
              <a:spcBef>
                <a:spcPts val="0"/>
              </a:spcBef>
              <a:buNone/>
            </a:pPr>
            <a:r>
              <a:rPr lang="en"/>
              <a:t>Classification</a:t>
            </a:r>
          </a:p>
        </p:txBody>
      </p:sp>
      <p:sp>
        <p:nvSpPr>
          <p:cNvPr id="135" name="Shape 135"/>
          <p:cNvSpPr txBox="1"/>
          <p:nvPr>
            <p:ph idx="1" type="body"/>
          </p:nvPr>
        </p:nvSpPr>
        <p:spPr>
          <a:xfrm>
            <a:off x="466525" y="1720550"/>
            <a:ext cx="8205600" cy="34230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a:t>Classify a given review into one of the 22 </a:t>
            </a:r>
            <a:r>
              <a:rPr lang="en"/>
              <a:t>categories using:</a:t>
            </a:r>
          </a:p>
          <a:p>
            <a:pPr indent="-311150" lvl="0" marL="457200" marR="0" rtl="0" algn="l">
              <a:lnSpc>
                <a:spcPct val="100000"/>
              </a:lnSpc>
              <a:spcBef>
                <a:spcPts val="0"/>
              </a:spcBef>
              <a:spcAft>
                <a:spcPts val="0"/>
              </a:spcAft>
              <a:buSzPct val="100000"/>
              <a:buAutoNum type="arabicPeriod"/>
            </a:pPr>
            <a:r>
              <a:rPr b="1" lang="en"/>
              <a:t>Neural Networks</a:t>
            </a:r>
            <a:br>
              <a:rPr lang="en"/>
            </a:br>
            <a:r>
              <a:rPr b="1" lang="en"/>
              <a:t>Architecture</a:t>
            </a:r>
          </a:p>
          <a:p>
            <a:pPr indent="-298450" lvl="1" marL="914400" marR="0" rtl="0" algn="l">
              <a:lnSpc>
                <a:spcPct val="100000"/>
              </a:lnSpc>
              <a:spcBef>
                <a:spcPts val="0"/>
              </a:spcBef>
              <a:spcAft>
                <a:spcPts val="0"/>
              </a:spcAft>
              <a:buSzPct val="91666"/>
              <a:buAutoNum type="alphaLcPeriod"/>
            </a:pPr>
            <a:r>
              <a:rPr lang="en" sz="1200">
                <a:solidFill>
                  <a:srgbClr val="000000"/>
                </a:solidFill>
                <a:highlight>
                  <a:srgbClr val="F1F0F0"/>
                </a:highlight>
                <a:latin typeface="Arial"/>
                <a:ea typeface="Arial"/>
                <a:cs typeface="Arial"/>
                <a:sym typeface="Arial"/>
              </a:rPr>
              <a:t>Embedding layer with the size of vocabulary.</a:t>
            </a:r>
          </a:p>
          <a:p>
            <a:pPr indent="-298450" lvl="1" marL="914400" marR="0" rtl="0" algn="l">
              <a:lnSpc>
                <a:spcPct val="100000"/>
              </a:lnSpc>
              <a:spcBef>
                <a:spcPts val="0"/>
              </a:spcBef>
              <a:spcAft>
                <a:spcPts val="0"/>
              </a:spcAft>
              <a:buSzPct val="91666"/>
              <a:buAutoNum type="alphaLcPeriod"/>
            </a:pPr>
            <a:r>
              <a:rPr lang="en" sz="1200">
                <a:solidFill>
                  <a:srgbClr val="000000"/>
                </a:solidFill>
                <a:highlight>
                  <a:srgbClr val="F1F0F0"/>
                </a:highlight>
                <a:latin typeface="Arial"/>
                <a:ea typeface="Arial"/>
                <a:cs typeface="Arial"/>
                <a:sym typeface="Arial"/>
              </a:rPr>
              <a:t>1-D convolutional layer with 32 filters of size 3 with relu activation.</a:t>
            </a:r>
          </a:p>
          <a:p>
            <a:pPr indent="-298450" lvl="1" marL="914400" marR="0" rtl="0" algn="l">
              <a:lnSpc>
                <a:spcPct val="100000"/>
              </a:lnSpc>
              <a:spcBef>
                <a:spcPts val="0"/>
              </a:spcBef>
              <a:spcAft>
                <a:spcPts val="0"/>
              </a:spcAft>
              <a:buSzPct val="91666"/>
              <a:buAutoNum type="alphaLcPeriod"/>
            </a:pPr>
            <a:r>
              <a:rPr lang="en" sz="1200">
                <a:solidFill>
                  <a:srgbClr val="000000"/>
                </a:solidFill>
                <a:highlight>
                  <a:srgbClr val="F1F0F0"/>
                </a:highlight>
                <a:latin typeface="Arial"/>
                <a:ea typeface="Arial"/>
                <a:cs typeface="Arial"/>
                <a:sym typeface="Arial"/>
              </a:rPr>
              <a:t>Max pooling 1-D layer with pool size 2</a:t>
            </a:r>
          </a:p>
          <a:p>
            <a:pPr indent="-298450" lvl="1" marL="914400" marR="0" rtl="0" algn="l">
              <a:lnSpc>
                <a:spcPct val="100000"/>
              </a:lnSpc>
              <a:spcBef>
                <a:spcPts val="0"/>
              </a:spcBef>
              <a:spcAft>
                <a:spcPts val="0"/>
              </a:spcAft>
              <a:buSzPct val="91666"/>
              <a:buAutoNum type="alphaLcPeriod"/>
            </a:pPr>
            <a:r>
              <a:rPr lang="en" sz="1200">
                <a:solidFill>
                  <a:srgbClr val="000000"/>
                </a:solidFill>
                <a:highlight>
                  <a:srgbClr val="F1F0F0"/>
                </a:highlight>
                <a:latin typeface="Arial"/>
                <a:ea typeface="Arial"/>
                <a:cs typeface="Arial"/>
                <a:sym typeface="Arial"/>
              </a:rPr>
              <a:t>Fully connected layer with relu activation function.</a:t>
            </a:r>
          </a:p>
          <a:p>
            <a:pPr indent="-298450" lvl="1" marL="914400" marR="0" rtl="0" algn="l">
              <a:lnSpc>
                <a:spcPct val="100000"/>
              </a:lnSpc>
              <a:spcBef>
                <a:spcPts val="0"/>
              </a:spcBef>
              <a:spcAft>
                <a:spcPts val="0"/>
              </a:spcAft>
              <a:buSzPct val="91666"/>
              <a:buAutoNum type="alphaLcPeriod"/>
            </a:pPr>
            <a:r>
              <a:rPr lang="en" sz="1200">
                <a:solidFill>
                  <a:srgbClr val="000000"/>
                </a:solidFill>
                <a:highlight>
                  <a:srgbClr val="F1F0F0"/>
                </a:highlight>
                <a:latin typeface="Arial"/>
                <a:ea typeface="Arial"/>
                <a:cs typeface="Arial"/>
                <a:sym typeface="Arial"/>
              </a:rPr>
              <a:t>Fully connected layer with 22 nodes and softmax classifier.</a:t>
            </a:r>
            <a:r>
              <a:rPr lang="en"/>
              <a:t> </a:t>
            </a:r>
          </a:p>
          <a:p>
            <a:pPr indent="-311150" lvl="0" marL="457200" marR="0" rtl="0" algn="l">
              <a:lnSpc>
                <a:spcPct val="100000"/>
              </a:lnSpc>
              <a:spcBef>
                <a:spcPts val="0"/>
              </a:spcBef>
              <a:spcAft>
                <a:spcPts val="0"/>
              </a:spcAft>
              <a:buSzPct val="100000"/>
              <a:buAutoNum type="arabicPeriod"/>
            </a:pPr>
            <a:r>
              <a:rPr b="1" lang="en"/>
              <a:t>Adjectives</a:t>
            </a:r>
            <a:br>
              <a:rPr lang="en"/>
            </a:br>
            <a:r>
              <a:rPr lang="en"/>
              <a:t>Certain adjectives are used to describe specific categories. Generated adjectives for each category using a seed set and recursively adding all its synonyms. </a:t>
            </a:r>
            <a:r>
              <a:rPr lang="en"/>
              <a:t>Using these adjective list we predict the category of a review using the count of the adjectives or its synonyms as the only feature. The category with maximum count is the class of the given review.</a:t>
            </a:r>
          </a:p>
          <a:p>
            <a:pPr indent="-311150" lvl="0" marL="457200" marR="0" rtl="0" algn="l">
              <a:lnSpc>
                <a:spcPct val="100000"/>
              </a:lnSpc>
              <a:spcBef>
                <a:spcPts val="0"/>
              </a:spcBef>
              <a:spcAft>
                <a:spcPts val="1600"/>
              </a:spcAft>
              <a:buSzPct val="100000"/>
              <a:buAutoNum type="arabicPeriod"/>
            </a:pPr>
            <a:r>
              <a:rPr b="1" lang="en"/>
              <a:t>Voted Classifier</a:t>
            </a:r>
            <a:br>
              <a:rPr b="1" lang="en"/>
            </a:br>
            <a:r>
              <a:rPr lang="en"/>
              <a:t>Ensemble of 5 models(SVM,Decision Tree,Naive Bayes etc)to classify a given review using its TF-IDF vector.</a:t>
            </a:r>
            <a:br>
              <a:rPr lang="en"/>
            </a:b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